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0" r:id="rId2"/>
    <p:sldMasterId id="2147483672" r:id="rId3"/>
  </p:sldMasterIdLst>
  <p:sldIdLst>
    <p:sldId id="256" r:id="rId4"/>
    <p:sldId id="262" r:id="rId5"/>
    <p:sldId id="271" r:id="rId6"/>
    <p:sldId id="272" r:id="rId7"/>
    <p:sldId id="273" r:id="rId8"/>
    <p:sldId id="264" r:id="rId9"/>
    <p:sldId id="269" r:id="rId10"/>
    <p:sldId id="261" r:id="rId11"/>
    <p:sldId id="267" r:id="rId12"/>
  </p:sldIdLst>
  <p:sldSz cx="7315200" cy="73152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1702"/>
    <a:srgbClr val="A71405"/>
    <a:srgbClr val="9C5D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672" autoAdjust="0"/>
    <p:restoredTop sz="85891" autoAdjust="0"/>
  </p:normalViewPr>
  <p:slideViewPr>
    <p:cSldViewPr>
      <p:cViewPr>
        <p:scale>
          <a:sx n="53" d="100"/>
          <a:sy n="53" d="100"/>
        </p:scale>
        <p:origin x="-1824" y="-558"/>
      </p:cViewPr>
      <p:guideLst>
        <p:guide orient="horz" pos="2304"/>
        <p:guide pos="230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2272454"/>
            <a:ext cx="62179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0" y="4145280"/>
            <a:ext cx="512064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292948"/>
            <a:ext cx="164592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292948"/>
            <a:ext cx="481584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2272454"/>
            <a:ext cx="62179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0" y="4145280"/>
            <a:ext cx="512064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4700694"/>
            <a:ext cx="6217920" cy="14528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3100495"/>
            <a:ext cx="621792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1637454"/>
            <a:ext cx="323215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760" y="2319867"/>
            <a:ext cx="323215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0" y="1637454"/>
            <a:ext cx="323342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020" y="2319867"/>
            <a:ext cx="323342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291253"/>
            <a:ext cx="2406650" cy="123952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040" y="291254"/>
            <a:ext cx="4089400"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1530774"/>
            <a:ext cx="2406650"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5120640"/>
            <a:ext cx="4389120" cy="60452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830" y="653627"/>
            <a:ext cx="438912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433830" y="5725161"/>
            <a:ext cx="438912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292948"/>
            <a:ext cx="164592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292948"/>
            <a:ext cx="481584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2272454"/>
            <a:ext cx="62179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0" y="4145280"/>
            <a:ext cx="5120640" cy="18694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4700694"/>
            <a:ext cx="6217920" cy="14528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3100495"/>
            <a:ext cx="621792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1637454"/>
            <a:ext cx="323215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760" y="2319867"/>
            <a:ext cx="323215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0" y="1637454"/>
            <a:ext cx="323342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020" y="2319867"/>
            <a:ext cx="323342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4700694"/>
            <a:ext cx="6217920" cy="14528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3100495"/>
            <a:ext cx="6217920" cy="16001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291253"/>
            <a:ext cx="2406650" cy="123952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040" y="291254"/>
            <a:ext cx="4089400"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1530774"/>
            <a:ext cx="2406650"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5120640"/>
            <a:ext cx="4389120" cy="60452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830" y="653627"/>
            <a:ext cx="438912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433830" y="5725161"/>
            <a:ext cx="438912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292948"/>
            <a:ext cx="164592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292948"/>
            <a:ext cx="481584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1706880"/>
            <a:ext cx="3230880" cy="48276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1637454"/>
            <a:ext cx="323215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760" y="2319867"/>
            <a:ext cx="323215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0" y="1637454"/>
            <a:ext cx="3233420"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020" y="2319867"/>
            <a:ext cx="3233420"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291253"/>
            <a:ext cx="2406650" cy="123952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040" y="291254"/>
            <a:ext cx="4089400"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1530774"/>
            <a:ext cx="2406650"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0" y="5120640"/>
            <a:ext cx="4389120" cy="60452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830" y="653627"/>
            <a:ext cx="438912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433830" y="5725161"/>
            <a:ext cx="438912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C3D6DF-A983-4284-B059-416AA510D817}" type="datetimeFigureOut">
              <a:rPr lang="en-US" smtClean="0"/>
              <a:pPr/>
              <a:t>6/21/2010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8AC50-EC36-42F3-BECA-F1DCF793C45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292947"/>
            <a:ext cx="6583680" cy="12192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65760" y="1706880"/>
            <a:ext cx="6583680" cy="48276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65760" y="6780107"/>
            <a:ext cx="170688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64C3D6DF-A983-4284-B059-416AA510D817}" type="datetimeFigureOut">
              <a:rPr lang="en-US" smtClean="0"/>
              <a:pPr/>
              <a:t>6/21/2010</a:t>
            </a:fld>
            <a:endParaRPr lang="en-US" dirty="0"/>
          </a:p>
        </p:txBody>
      </p:sp>
      <p:sp>
        <p:nvSpPr>
          <p:cNvPr id="5" name="Footer Placeholder 4"/>
          <p:cNvSpPr>
            <a:spLocks noGrp="1"/>
          </p:cNvSpPr>
          <p:nvPr>
            <p:ph type="ftr" sz="quarter" idx="3"/>
          </p:nvPr>
        </p:nvSpPr>
        <p:spPr>
          <a:xfrm>
            <a:off x="2499360" y="6780107"/>
            <a:ext cx="231648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242560" y="6780107"/>
            <a:ext cx="170688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6A08AC50-EC36-42F3-BECA-F1DCF793C4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292947"/>
            <a:ext cx="6583680" cy="12192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65760" y="1706880"/>
            <a:ext cx="6583680" cy="48276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65760" y="6780107"/>
            <a:ext cx="170688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3"/>
          </p:nvPr>
        </p:nvSpPr>
        <p:spPr>
          <a:xfrm>
            <a:off x="2499360" y="6780107"/>
            <a:ext cx="231648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5242560" y="6780107"/>
            <a:ext cx="170688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292947"/>
            <a:ext cx="6583680" cy="12192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65760" y="1706880"/>
            <a:ext cx="6583680" cy="48276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65760" y="6780107"/>
            <a:ext cx="1706880" cy="389467"/>
          </a:xfrm>
          <a:prstGeom prst="rect">
            <a:avLst/>
          </a:prstGeom>
        </p:spPr>
        <p:txBody>
          <a:bodyPr vert="horz" lIns="91440" tIns="45720" rIns="91440" bIns="45720" rtlCol="0" anchor="ctr"/>
          <a:lstStyle>
            <a:lvl1pPr algn="l">
              <a:defRPr sz="1200">
                <a:solidFill>
                  <a:schemeClr val="tx1">
                    <a:tint val="75000"/>
                  </a:schemeClr>
                </a:solidFill>
              </a:defRPr>
            </a:lvl1pPr>
          </a:lstStyle>
          <a:p>
            <a:fld id="{64C3D6DF-A983-4284-B059-416AA510D817}" type="datetimeFigureOut">
              <a:rPr lang="en-US" smtClean="0">
                <a:solidFill>
                  <a:prstClr val="black">
                    <a:tint val="75000"/>
                  </a:prstClr>
                </a:solidFill>
              </a:rPr>
              <a:pPr/>
              <a:t>6/21/2010</a:t>
            </a:fld>
            <a:endParaRPr lang="en-US" dirty="0">
              <a:solidFill>
                <a:prstClr val="black">
                  <a:tint val="75000"/>
                </a:prstClr>
              </a:solidFill>
            </a:endParaRPr>
          </a:p>
        </p:txBody>
      </p:sp>
      <p:sp>
        <p:nvSpPr>
          <p:cNvPr id="5" name="Footer Placeholder 4"/>
          <p:cNvSpPr>
            <a:spLocks noGrp="1"/>
          </p:cNvSpPr>
          <p:nvPr>
            <p:ph type="ftr" sz="quarter" idx="3"/>
          </p:nvPr>
        </p:nvSpPr>
        <p:spPr>
          <a:xfrm>
            <a:off x="2499360" y="6780107"/>
            <a:ext cx="2316480" cy="3894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5242560" y="6780107"/>
            <a:ext cx="1706880" cy="389467"/>
          </a:xfrm>
          <a:prstGeom prst="rect">
            <a:avLst/>
          </a:prstGeom>
        </p:spPr>
        <p:txBody>
          <a:bodyPr vert="horz" lIns="91440" tIns="45720" rIns="91440" bIns="45720" rtlCol="0" anchor="ctr"/>
          <a:lstStyle>
            <a:lvl1pPr algn="r">
              <a:defRPr sz="1200">
                <a:solidFill>
                  <a:schemeClr val="tx1">
                    <a:tint val="75000"/>
                  </a:schemeClr>
                </a:solidFill>
              </a:defRPr>
            </a:lvl1pPr>
          </a:lstStyle>
          <a:p>
            <a:fld id="{6A08AC50-EC36-42F3-BECA-F1DCF793C450}" type="slidenum">
              <a:rPr lang="en-US" smtClean="0">
                <a:solidFill>
                  <a:prstClr val="black">
                    <a:tint val="75000"/>
                  </a:prstClr>
                </a:solidFill>
              </a:rPr>
              <a:pPr/>
              <a:t>‹#›</a:t>
            </a:fld>
            <a:endParaRPr 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71405">
            <a:alpha val="91000"/>
          </a:srgbClr>
        </a:solidFill>
        <a:effectLst/>
      </p:bgPr>
    </p:bg>
    <p:spTree>
      <p:nvGrpSpPr>
        <p:cNvPr id="1" name=""/>
        <p:cNvGrpSpPr/>
        <p:nvPr/>
      </p:nvGrpSpPr>
      <p:grpSpPr>
        <a:xfrm>
          <a:off x="0" y="0"/>
          <a:ext cx="0" cy="0"/>
          <a:chOff x="0" y="0"/>
          <a:chExt cx="0" cy="0"/>
        </a:xfrm>
      </p:grpSpPr>
      <p:sp>
        <p:nvSpPr>
          <p:cNvPr id="5" name="TextBox 4"/>
          <p:cNvSpPr txBox="1"/>
          <p:nvPr/>
        </p:nvSpPr>
        <p:spPr>
          <a:xfrm>
            <a:off x="1447800" y="2743200"/>
            <a:ext cx="4648200" cy="3662541"/>
          </a:xfrm>
          <a:prstGeom prst="rect">
            <a:avLst/>
          </a:prstGeom>
          <a:noFill/>
        </p:spPr>
        <p:txBody>
          <a:bodyPr wrap="square" rtlCol="0">
            <a:spAutoFit/>
          </a:bodyPr>
          <a:lstStyle/>
          <a:p>
            <a:pPr algn="ctr"/>
            <a:r>
              <a:rPr lang="en-US" sz="2800" b="1" dirty="0" smtClean="0">
                <a:solidFill>
                  <a:schemeClr val="bg1"/>
                </a:solidFill>
              </a:rPr>
              <a:t>Independent  Private</a:t>
            </a:r>
          </a:p>
          <a:p>
            <a:pPr algn="ctr"/>
            <a:r>
              <a:rPr lang="en-US" sz="2800" b="1" dirty="0" smtClean="0">
                <a:solidFill>
                  <a:schemeClr val="bg1"/>
                </a:solidFill>
              </a:rPr>
              <a:t>Sector Inspector </a:t>
            </a:r>
          </a:p>
          <a:p>
            <a:pPr algn="ctr"/>
            <a:r>
              <a:rPr lang="en-US" sz="2800" b="1" dirty="0" smtClean="0">
                <a:solidFill>
                  <a:schemeClr val="bg1"/>
                </a:solidFill>
              </a:rPr>
              <a:t>General Service </a:t>
            </a:r>
          </a:p>
          <a:p>
            <a:pPr algn="ctr"/>
            <a:r>
              <a:rPr lang="en-US" sz="2800" b="1" dirty="0" smtClean="0">
                <a:solidFill>
                  <a:schemeClr val="bg1"/>
                </a:solidFill>
              </a:rPr>
              <a:t>Engagement  &amp; Tasking</a:t>
            </a:r>
          </a:p>
          <a:p>
            <a:pPr algn="ctr"/>
            <a:r>
              <a:rPr lang="en-US" sz="2800" b="1" dirty="0" smtClean="0">
                <a:solidFill>
                  <a:schemeClr val="bg1"/>
                </a:solidFill>
              </a:rPr>
              <a:t>Description</a:t>
            </a:r>
          </a:p>
          <a:p>
            <a:pPr algn="ctr"/>
            <a:r>
              <a:rPr lang="en-US" sz="2800" b="1" dirty="0" smtClean="0">
                <a:solidFill>
                  <a:schemeClr val="bg1"/>
                </a:solidFill>
              </a:rPr>
              <a:t>(IPSIG)</a:t>
            </a:r>
          </a:p>
          <a:p>
            <a:pPr algn="ctr"/>
            <a:endParaRPr lang="en-US" sz="2800" dirty="0" smtClean="0">
              <a:solidFill>
                <a:schemeClr val="bg1"/>
              </a:solidFill>
            </a:endParaRPr>
          </a:p>
          <a:p>
            <a:endParaRPr lang="en-US" b="1" dirty="0">
              <a:solidFill>
                <a:schemeClr val="bg1"/>
              </a:solidFill>
              <a:latin typeface="Arial Rounded MT Bold" pitchFamily="34" charset="0"/>
            </a:endParaRPr>
          </a:p>
          <a:p>
            <a:endParaRPr lang="en-US" b="1" dirty="0">
              <a:solidFill>
                <a:schemeClr val="bg1"/>
              </a:solidFill>
              <a:latin typeface="Arial Rounded MT Bold" pitchFamily="34" charset="0"/>
            </a:endParaRPr>
          </a:p>
        </p:txBody>
      </p:sp>
      <p:sp>
        <p:nvSpPr>
          <p:cNvPr id="6" name="TextBox 5"/>
          <p:cNvSpPr txBox="1"/>
          <p:nvPr/>
        </p:nvSpPr>
        <p:spPr>
          <a:xfrm>
            <a:off x="914400" y="6114871"/>
            <a:ext cx="3352800" cy="1200329"/>
          </a:xfrm>
          <a:prstGeom prst="rect">
            <a:avLst/>
          </a:prstGeom>
          <a:noFill/>
        </p:spPr>
        <p:txBody>
          <a:bodyPr wrap="square" rtlCol="0">
            <a:spAutoFit/>
          </a:bodyPr>
          <a:lstStyle/>
          <a:p>
            <a:r>
              <a:rPr lang="en-US" cap="small" dirty="0" smtClean="0">
                <a:solidFill>
                  <a:schemeClr val="bg1"/>
                </a:solidFill>
                <a:latin typeface="Georgia" pitchFamily="18" charset="0"/>
              </a:rPr>
              <a:t>CritelliLaw, PC</a:t>
            </a:r>
          </a:p>
          <a:p>
            <a:r>
              <a:rPr lang="en-US" i="1" dirty="0" smtClean="0">
                <a:solidFill>
                  <a:schemeClr val="bg1"/>
                </a:solidFill>
                <a:latin typeface="Arial Rounded MT Bold" pitchFamily="34" charset="0"/>
              </a:rPr>
              <a:t>Iowa/New York/London</a:t>
            </a:r>
          </a:p>
          <a:p>
            <a:endParaRPr lang="en-US" dirty="0" smtClean="0">
              <a:solidFill>
                <a:schemeClr val="bg1">
                  <a:lumMod val="75000"/>
                </a:schemeClr>
              </a:solidFill>
              <a:latin typeface="Arial Rounded MT Bold" pitchFamily="34" charset="0"/>
            </a:endParaRPr>
          </a:p>
          <a:p>
            <a:endParaRPr lang="en-US" dirty="0">
              <a:solidFill>
                <a:schemeClr val="bg1">
                  <a:lumMod val="75000"/>
                </a:schemeClr>
              </a:solidFill>
              <a:latin typeface="Arial Rounded MT Bold" pitchFamily="34" charset="0"/>
            </a:endParaRPr>
          </a:p>
        </p:txBody>
      </p:sp>
      <p:pic>
        <p:nvPicPr>
          <p:cNvPr id="7"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228600" y="6096000"/>
            <a:ext cx="668130" cy="762000"/>
          </a:xfrm>
          <a:prstGeom prst="rect">
            <a:avLst/>
          </a:prstGeom>
          <a:noFill/>
        </p:spPr>
      </p:pic>
      <p:pic>
        <p:nvPicPr>
          <p:cNvPr id="1026" name="Picture 2" descr="C:\Documents and Settings\Nick\Desktop\star.gif"/>
          <p:cNvPicPr>
            <a:picLocks noChangeAspect="1" noChangeArrowheads="1"/>
          </p:cNvPicPr>
          <p:nvPr/>
        </p:nvPicPr>
        <p:blipFill>
          <a:blip r:embed="rId3" cstate="print"/>
          <a:srcRect/>
          <a:stretch>
            <a:fillRect/>
          </a:stretch>
        </p:blipFill>
        <p:spPr bwMode="auto">
          <a:xfrm>
            <a:off x="2590800" y="609600"/>
            <a:ext cx="2241550" cy="210289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295400" y="762000"/>
            <a:ext cx="5562600" cy="369332"/>
          </a:xfrm>
          <a:prstGeom prst="rect">
            <a:avLst/>
          </a:prstGeom>
          <a:solidFill>
            <a:schemeClr val="bg1"/>
          </a:solidFill>
        </p:spPr>
        <p:txBody>
          <a:bodyPr wrap="square" rtlCol="0">
            <a:spAutoFit/>
          </a:bodyPr>
          <a:lstStyle/>
          <a:p>
            <a:endParaRPr lang="en-US" dirty="0" smtClean="0">
              <a:latin typeface="+mj-lt"/>
            </a:endParaRPr>
          </a:p>
        </p:txBody>
      </p:sp>
      <p:grpSp>
        <p:nvGrpSpPr>
          <p:cNvPr id="8" name="Group 7"/>
          <p:cNvGrpSpPr/>
          <p:nvPr/>
        </p:nvGrpSpPr>
        <p:grpSpPr>
          <a:xfrm>
            <a:off x="0" y="0"/>
            <a:ext cx="685800" cy="7315200"/>
            <a:chOff x="0" y="0"/>
            <a:chExt cx="685800" cy="7315200"/>
          </a:xfrm>
        </p:grpSpPr>
        <p:sp>
          <p:nvSpPr>
            <p:cNvPr id="6" name="Rectangle 5"/>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
        <p:nvSpPr>
          <p:cNvPr id="9217" name="Rectangle 1"/>
          <p:cNvSpPr>
            <a:spLocks noChangeArrowheads="1"/>
          </p:cNvSpPr>
          <p:nvPr/>
        </p:nvSpPr>
        <p:spPr bwMode="auto">
          <a:xfrm>
            <a:off x="1371600" y="727503"/>
            <a:ext cx="47244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ea typeface="Times New Roman" pitchFamily="18" charset="0"/>
                <a:cs typeface="Times New Roman" pitchFamily="18" charset="0"/>
              </a:rPr>
              <a:t>The Role</a:t>
            </a:r>
            <a:r>
              <a:rPr kumimoji="0" lang="en-US" b="1" i="0" u="none" strike="noStrike" cap="none" normalizeH="0" dirty="0" smtClean="0">
                <a:ln>
                  <a:noFill/>
                </a:ln>
                <a:solidFill>
                  <a:schemeClr val="tx1"/>
                </a:solidFill>
                <a:effectLst/>
                <a:ea typeface="Times New Roman" pitchFamily="18" charset="0"/>
                <a:cs typeface="Times New Roman" pitchFamily="18" charset="0"/>
              </a:rPr>
              <a:t> of the Independent Private Sector Inspector General.</a:t>
            </a:r>
            <a:endParaRPr kumimoji="0" lang="en-US"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dirty="0" smtClean="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dirty="0" smtClean="0">
                <a:ln>
                  <a:noFill/>
                </a:ln>
                <a:solidFill>
                  <a:schemeClr val="tx1"/>
                </a:solidFill>
                <a:effectLst/>
                <a:ea typeface="Times New Roman" pitchFamily="18" charset="0"/>
                <a:cs typeface="Times New Roman" pitchFamily="18" charset="0"/>
              </a:rPr>
              <a:t>In re LTV Securities Litigation</a:t>
            </a:r>
            <a:r>
              <a:rPr kumimoji="0" lang="en-US" b="0" i="0" u="none" strike="noStrike" cap="none" normalizeH="0" baseline="0" dirty="0" smtClean="0">
                <a:ln>
                  <a:noFill/>
                </a:ln>
                <a:solidFill>
                  <a:schemeClr val="tx1"/>
                </a:solidFill>
                <a:effectLst/>
                <a:ea typeface="Times New Roman" pitchFamily="18" charset="0"/>
                <a:cs typeface="Times New Roman" pitchFamily="18" charset="0"/>
              </a:rPr>
              <a:t>, 89 F.R.D. 595 (N.D. Tex. 1981), the court described the rol</a:t>
            </a:r>
            <a:r>
              <a:rPr lang="en-US" dirty="0" smtClean="0">
                <a:ea typeface="Times New Roman" pitchFamily="18" charset="0"/>
                <a:cs typeface="Times New Roman" pitchFamily="18" charset="0"/>
              </a:rPr>
              <a:t>e of an independent private sector inspector general  or counsel as: ‘’t</a:t>
            </a:r>
            <a:r>
              <a:rPr kumimoji="0" lang="en-US" b="0" i="0" u="none" strike="noStrike" cap="none" normalizeH="0" baseline="0" dirty="0" smtClean="0">
                <a:ln>
                  <a:noFill/>
                </a:ln>
                <a:solidFill>
                  <a:schemeClr val="tx1"/>
                </a:solidFill>
                <a:effectLst/>
                <a:ea typeface="Times New Roman" pitchFamily="18" charset="0"/>
                <a:cs typeface="Times New Roman" pitchFamily="18" charset="0"/>
              </a:rPr>
              <a:t>o investigate questionable accounting and auditing practices to determine how they can be brought into compliance with SEC standards, and to investigate the conduct of the corporation and to advise whether legal action should be taken for material misconduct found  ...  Special investigative counsel are an increasingly common element of SEC consent decrees."</a:t>
            </a:r>
            <a:endParaRPr kumimoji="0" lang="en-US"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533400" y="609600"/>
            <a:ext cx="5562600" cy="5632311"/>
          </a:xfrm>
          <a:prstGeom prst="rect">
            <a:avLst/>
          </a:prstGeom>
          <a:solidFill>
            <a:schemeClr val="bg1"/>
          </a:solidFill>
        </p:spPr>
        <p:txBody>
          <a:bodyPr wrap="square" rtlCol="0">
            <a:spAutoFit/>
          </a:bodyPr>
          <a:lstStyle/>
          <a:p>
            <a:r>
              <a:rPr lang="en-US" b="1" dirty="0" smtClean="0">
                <a:solidFill>
                  <a:prstClr val="black"/>
                </a:solidFill>
              </a:rPr>
              <a:t>A New Player in the Boardroom: The Emergence of the Independent Directors’ Counsel</a:t>
            </a:r>
            <a:r>
              <a:rPr lang="en-US" b="1" baseline="30000" dirty="0" smtClean="0">
                <a:solidFill>
                  <a:prstClr val="black"/>
                </a:solidFill>
              </a:rPr>
              <a:t>,</a:t>
            </a:r>
            <a:r>
              <a:rPr lang="en-US" b="1" dirty="0" smtClean="0">
                <a:solidFill>
                  <a:prstClr val="black"/>
                </a:solidFill>
              </a:rPr>
              <a:t>  </a:t>
            </a:r>
            <a:r>
              <a:rPr lang="en-US" dirty="0" smtClean="0">
                <a:solidFill>
                  <a:prstClr val="black"/>
                </a:solidFill>
              </a:rPr>
              <a:t>Geoffrey C. Hazard, Jr.</a:t>
            </a:r>
            <a:r>
              <a:rPr lang="en-US" baseline="30000" dirty="0" smtClean="0">
                <a:solidFill>
                  <a:prstClr val="black"/>
                </a:solidFill>
              </a:rPr>
              <a:t>  </a:t>
            </a:r>
            <a:r>
              <a:rPr lang="en-US" dirty="0" smtClean="0">
                <a:solidFill>
                  <a:prstClr val="black"/>
                </a:solidFill>
              </a:rPr>
              <a:t>&amp; Edward B. Rock,  59 Bus Law Rev 1389. </a:t>
            </a:r>
            <a:endParaRPr lang="en-US" i="1" dirty="0" smtClean="0">
              <a:solidFill>
                <a:prstClr val="black"/>
              </a:solidFill>
            </a:endParaRPr>
          </a:p>
          <a:p>
            <a:endParaRPr lang="en-US" i="1" dirty="0" smtClean="0">
              <a:solidFill>
                <a:prstClr val="black"/>
              </a:solidFill>
            </a:endParaRPr>
          </a:p>
          <a:p>
            <a:r>
              <a:rPr lang="en-US" dirty="0" smtClean="0">
                <a:solidFill>
                  <a:prstClr val="black"/>
                </a:solidFill>
              </a:rPr>
              <a:t>“Over the last thirty years, the independent directors have occasionally been represented by independent counsel. Instances include: special litigation committees reviewing derivative suits; independent committees in parent subsidiary mergers and MBOs; and internal investigations of misconduct. We predict that, with the additional legal requirements imposed on independent directors by the Sarbanes Oxley Act and related changes to SEC rules and Stock Exchange listing requirements, the independent directors, especially those on the Audit Committee, increasingly will be represented on a </a:t>
            </a:r>
            <a:r>
              <a:rPr lang="en-US" i="1" dirty="0" smtClean="0">
                <a:solidFill>
                  <a:prstClr val="black"/>
                </a:solidFill>
              </a:rPr>
              <a:t>continuing basis by independent legal counsel. Out of this will emerge a new figure in the board room: the Independent Directors' Counsel. “</a:t>
            </a:r>
          </a:p>
          <a:p>
            <a:endParaRPr lang="en-US" i="1" dirty="0" smtClean="0">
              <a:solidFill>
                <a:prstClr val="black"/>
              </a:solidFill>
            </a:endParaRPr>
          </a:p>
          <a:p>
            <a:endParaRPr lang="en-US" i="1" dirty="0" smtClean="0">
              <a:solidFill>
                <a:prstClr val="black"/>
              </a:solidFill>
            </a:endParaRPr>
          </a:p>
        </p:txBody>
      </p:sp>
      <p:grpSp>
        <p:nvGrpSpPr>
          <p:cNvPr id="2" name="Group 7"/>
          <p:cNvGrpSpPr/>
          <p:nvPr/>
        </p:nvGrpSpPr>
        <p:grpSpPr>
          <a:xfrm>
            <a:off x="6629400" y="0"/>
            <a:ext cx="685800" cy="7315200"/>
            <a:chOff x="0" y="0"/>
            <a:chExt cx="685800" cy="7315200"/>
          </a:xfrm>
        </p:grpSpPr>
        <p:sp>
          <p:nvSpPr>
            <p:cNvPr id="6" name="Rectangle 5"/>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26"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524000" y="1905000"/>
            <a:ext cx="5562600" cy="2862322"/>
          </a:xfrm>
          <a:prstGeom prst="rect">
            <a:avLst/>
          </a:prstGeom>
          <a:solidFill>
            <a:schemeClr val="bg1"/>
          </a:solidFill>
        </p:spPr>
        <p:txBody>
          <a:bodyPr wrap="square" rtlCol="0">
            <a:spAutoFit/>
          </a:bodyPr>
          <a:lstStyle/>
          <a:p>
            <a:endParaRPr lang="en-US" dirty="0" smtClean="0">
              <a:solidFill>
                <a:prstClr val="black"/>
              </a:solidFill>
              <a:latin typeface="Arial Rounded MT Bold" pitchFamily="34" charset="0"/>
            </a:endParaRPr>
          </a:p>
          <a:p>
            <a:r>
              <a:rPr lang="en-US" dirty="0" smtClean="0">
                <a:solidFill>
                  <a:prstClr val="black"/>
                </a:solidFill>
              </a:rPr>
              <a:t>“An important element of the independent director’s informed state is the advice they received from their independent counsel.   </a:t>
            </a:r>
            <a:r>
              <a:rPr lang="en-US" i="1" dirty="0" err="1" smtClean="0">
                <a:solidFill>
                  <a:prstClr val="black"/>
                </a:solidFill>
              </a:rPr>
              <a:t>Kalish</a:t>
            </a:r>
            <a:r>
              <a:rPr lang="en-US" i="1" dirty="0" smtClean="0">
                <a:solidFill>
                  <a:prstClr val="black"/>
                </a:solidFill>
              </a:rPr>
              <a:t> v Franklin Advisers, Inc. </a:t>
            </a:r>
          </a:p>
          <a:p>
            <a:r>
              <a:rPr lang="en-US" dirty="0" smtClean="0">
                <a:solidFill>
                  <a:prstClr val="black"/>
                </a:solidFill>
              </a:rPr>
              <a:t>742 F. Supp. 1222 (S.D. N.Y. 1990)  relying on the fact </a:t>
            </a:r>
          </a:p>
          <a:p>
            <a:r>
              <a:rPr lang="en-US" dirty="0" smtClean="0">
                <a:solidFill>
                  <a:prstClr val="black"/>
                </a:solidFill>
              </a:rPr>
              <a:t>that directors received advice from independent </a:t>
            </a:r>
          </a:p>
          <a:p>
            <a:r>
              <a:rPr lang="en-US" dirty="0" smtClean="0">
                <a:solidFill>
                  <a:prstClr val="black"/>
                </a:solidFill>
              </a:rPr>
              <a:t>counsel. </a:t>
            </a:r>
            <a:r>
              <a:rPr lang="en-US" i="1" dirty="0" err="1" smtClean="0">
                <a:solidFill>
                  <a:prstClr val="black"/>
                </a:solidFill>
              </a:rPr>
              <a:t>Krinsk</a:t>
            </a:r>
            <a:r>
              <a:rPr lang="en-US" i="1" dirty="0" smtClean="0">
                <a:solidFill>
                  <a:prstClr val="black"/>
                </a:solidFill>
              </a:rPr>
              <a:t> v. Fund Asset Management, Inc.</a:t>
            </a:r>
            <a:r>
              <a:rPr lang="en-US" dirty="0" smtClean="0">
                <a:solidFill>
                  <a:prstClr val="black"/>
                </a:solidFill>
              </a:rPr>
              <a:t/>
            </a:r>
            <a:br>
              <a:rPr lang="en-US" dirty="0" smtClean="0">
                <a:solidFill>
                  <a:prstClr val="black"/>
                </a:solidFill>
              </a:rPr>
            </a:br>
            <a:r>
              <a:rPr lang="en-US" dirty="0" smtClean="0">
                <a:solidFill>
                  <a:prstClr val="black"/>
                </a:solidFill>
              </a:rPr>
              <a:t>715 </a:t>
            </a:r>
            <a:r>
              <a:rPr lang="en-US" dirty="0" err="1" smtClean="0">
                <a:solidFill>
                  <a:prstClr val="black"/>
                </a:solidFill>
              </a:rPr>
              <a:t>F.Supp</a:t>
            </a:r>
            <a:r>
              <a:rPr lang="en-US" dirty="0" smtClean="0">
                <a:solidFill>
                  <a:prstClr val="black"/>
                </a:solidFill>
              </a:rPr>
              <a:t>. 472, S.D.N.Y.,1988) . “ </a:t>
            </a:r>
          </a:p>
          <a:p>
            <a:endParaRPr lang="en-US" dirty="0" smtClean="0">
              <a:solidFill>
                <a:prstClr val="black"/>
              </a:solidFill>
            </a:endParaRPr>
          </a:p>
          <a:p>
            <a:endParaRPr lang="en-US" dirty="0" smtClean="0">
              <a:solidFill>
                <a:prstClr val="black"/>
              </a:solidFill>
            </a:endParaRPr>
          </a:p>
        </p:txBody>
      </p:sp>
      <p:sp>
        <p:nvSpPr>
          <p:cNvPr id="7" name="Rectangle 6"/>
          <p:cNvSpPr/>
          <p:nvPr/>
        </p:nvSpPr>
        <p:spPr>
          <a:xfrm>
            <a:off x="1600200" y="1066800"/>
            <a:ext cx="4724400" cy="923330"/>
          </a:xfrm>
          <a:prstGeom prst="rect">
            <a:avLst/>
          </a:prstGeom>
        </p:spPr>
        <p:txBody>
          <a:bodyPr wrap="square">
            <a:spAutoFit/>
          </a:bodyPr>
          <a:lstStyle/>
          <a:p>
            <a:r>
              <a:rPr lang="en-US" b="1" dirty="0" smtClean="0">
                <a:solidFill>
                  <a:prstClr val="black"/>
                </a:solidFill>
              </a:rPr>
              <a:t>In </a:t>
            </a:r>
            <a:r>
              <a:rPr lang="en-US" b="1" i="1" dirty="0" smtClean="0">
                <a:solidFill>
                  <a:prstClr val="black"/>
                </a:solidFill>
              </a:rPr>
              <a:t>re American </a:t>
            </a:r>
            <a:r>
              <a:rPr lang="en-US" b="1" i="1" dirty="0" err="1" smtClean="0">
                <a:solidFill>
                  <a:prstClr val="black"/>
                </a:solidFill>
              </a:rPr>
              <a:t>Mut</a:t>
            </a:r>
            <a:r>
              <a:rPr lang="en-US" b="1" i="1" dirty="0" smtClean="0">
                <a:solidFill>
                  <a:prstClr val="black"/>
                </a:solidFill>
              </a:rPr>
              <a:t>. Funds Fee Litigation</a:t>
            </a:r>
            <a:r>
              <a:rPr lang="en-US" dirty="0" smtClean="0">
                <a:solidFill>
                  <a:prstClr val="black"/>
                </a:solidFill>
              </a:rPr>
              <a:t/>
            </a:r>
            <a:br>
              <a:rPr lang="en-US" dirty="0" smtClean="0">
                <a:solidFill>
                  <a:prstClr val="black"/>
                </a:solidFill>
              </a:rPr>
            </a:br>
            <a:r>
              <a:rPr lang="en-US" dirty="0" smtClean="0">
                <a:solidFill>
                  <a:prstClr val="black"/>
                </a:solidFill>
              </a:rPr>
              <a:t>2009 WL 5215755  C.D.Cal.,2009. December 28, 2009</a:t>
            </a:r>
          </a:p>
        </p:txBody>
      </p:sp>
      <p:grpSp>
        <p:nvGrpSpPr>
          <p:cNvPr id="2" name="Group 12"/>
          <p:cNvGrpSpPr/>
          <p:nvPr/>
        </p:nvGrpSpPr>
        <p:grpSpPr>
          <a:xfrm>
            <a:off x="0" y="0"/>
            <a:ext cx="685800" cy="7315200"/>
            <a:chOff x="0" y="0"/>
            <a:chExt cx="685800" cy="7315200"/>
          </a:xfrm>
        </p:grpSpPr>
        <p:sp>
          <p:nvSpPr>
            <p:cNvPr id="14" name="Rectangle 13"/>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5"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9"/>
          <p:cNvGrpSpPr/>
          <p:nvPr/>
        </p:nvGrpSpPr>
        <p:grpSpPr>
          <a:xfrm>
            <a:off x="0" y="0"/>
            <a:ext cx="685800" cy="7315200"/>
            <a:chOff x="0" y="0"/>
            <a:chExt cx="685800" cy="7315200"/>
          </a:xfrm>
        </p:grpSpPr>
        <p:sp>
          <p:nvSpPr>
            <p:cNvPr id="11" name="Rectangle 10"/>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2"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
        <p:nvSpPr>
          <p:cNvPr id="8" name="Rectangle 7"/>
          <p:cNvSpPr/>
          <p:nvPr/>
        </p:nvSpPr>
        <p:spPr>
          <a:xfrm>
            <a:off x="1219200" y="990600"/>
            <a:ext cx="5257800" cy="5078313"/>
          </a:xfrm>
          <a:prstGeom prst="rect">
            <a:avLst/>
          </a:prstGeom>
        </p:spPr>
        <p:txBody>
          <a:bodyPr wrap="square">
            <a:spAutoFit/>
          </a:bodyPr>
          <a:lstStyle/>
          <a:p>
            <a:endParaRPr lang="en-US" b="1" dirty="0" smtClean="0">
              <a:solidFill>
                <a:prstClr val="black"/>
              </a:solidFill>
            </a:endParaRPr>
          </a:p>
          <a:p>
            <a:r>
              <a:rPr lang="en-US" dirty="0" smtClean="0">
                <a:solidFill>
                  <a:prstClr val="black"/>
                </a:solidFill>
              </a:rPr>
              <a:t>We </a:t>
            </a:r>
            <a:r>
              <a:rPr lang="x-none" smtClean="0">
                <a:solidFill>
                  <a:prstClr val="black"/>
                </a:solidFill>
              </a:rPr>
              <a:t>provide</a:t>
            </a:r>
            <a:r>
              <a:rPr lang="en-US" dirty="0" smtClean="0">
                <a:solidFill>
                  <a:prstClr val="black"/>
                </a:solidFill>
              </a:rPr>
              <a:t> </a:t>
            </a:r>
            <a:r>
              <a:rPr lang="x-none" smtClean="0">
                <a:solidFill>
                  <a:prstClr val="black"/>
                </a:solidFill>
              </a:rPr>
              <a:t>policy direction for </a:t>
            </a:r>
            <a:r>
              <a:rPr lang="en-US" dirty="0" smtClean="0">
                <a:solidFill>
                  <a:prstClr val="black"/>
                </a:solidFill>
              </a:rPr>
              <a:t>public and not -for -profit organizations and </a:t>
            </a:r>
            <a:r>
              <a:rPr lang="x-none" smtClean="0">
                <a:solidFill>
                  <a:prstClr val="black"/>
                </a:solidFill>
              </a:rPr>
              <a:t>conduct</a:t>
            </a:r>
            <a:r>
              <a:rPr lang="en-US" dirty="0" smtClean="0">
                <a:solidFill>
                  <a:prstClr val="black"/>
                </a:solidFill>
              </a:rPr>
              <a:t>, </a:t>
            </a:r>
            <a:r>
              <a:rPr lang="x-none" smtClean="0">
                <a:solidFill>
                  <a:prstClr val="black"/>
                </a:solidFill>
              </a:rPr>
              <a:t> supervise</a:t>
            </a:r>
            <a:r>
              <a:rPr lang="en-US" dirty="0" smtClean="0">
                <a:solidFill>
                  <a:prstClr val="black"/>
                </a:solidFill>
              </a:rPr>
              <a:t>, </a:t>
            </a:r>
            <a:r>
              <a:rPr lang="x-none" smtClean="0">
                <a:solidFill>
                  <a:prstClr val="black"/>
                </a:solidFill>
              </a:rPr>
              <a:t> and coordinate </a:t>
            </a:r>
            <a:r>
              <a:rPr lang="en-US" dirty="0" smtClean="0">
                <a:solidFill>
                  <a:prstClr val="black"/>
                </a:solidFill>
              </a:rPr>
              <a:t> </a:t>
            </a:r>
            <a:r>
              <a:rPr lang="x-none" smtClean="0">
                <a:solidFill>
                  <a:prstClr val="black"/>
                </a:solidFill>
              </a:rPr>
              <a:t>investigations and audits relating to the programs and operations of the company especially as it concerns:</a:t>
            </a:r>
            <a:endParaRPr lang="en-US" dirty="0" smtClean="0">
              <a:solidFill>
                <a:prstClr val="black"/>
              </a:solidFill>
            </a:endParaRPr>
          </a:p>
          <a:p>
            <a:endParaRPr lang="en-US" sz="1200" dirty="0" smtClean="0">
              <a:solidFill>
                <a:prstClr val="black"/>
              </a:solidFill>
            </a:endParaRPr>
          </a:p>
          <a:p>
            <a:pPr lvl="1">
              <a:buFont typeface="Arial" pitchFamily="34" charset="0"/>
              <a:buChar char="•"/>
            </a:pPr>
            <a:r>
              <a:rPr lang="en-US" i="1" dirty="0" smtClean="0">
                <a:solidFill>
                  <a:prstClr val="black"/>
                </a:solidFill>
              </a:rPr>
              <a:t>   F</a:t>
            </a:r>
            <a:r>
              <a:rPr lang="x-none" i="1" smtClean="0">
                <a:solidFill>
                  <a:prstClr val="black"/>
                </a:solidFill>
              </a:rPr>
              <a:t>raud, abuse, misappropriation and malfeasance,</a:t>
            </a:r>
            <a:endParaRPr lang="en-US" i="1" dirty="0" smtClean="0">
              <a:solidFill>
                <a:prstClr val="black"/>
              </a:solidFill>
            </a:endParaRPr>
          </a:p>
          <a:p>
            <a:pPr lvl="1">
              <a:buFont typeface="Arial" pitchFamily="34" charset="0"/>
              <a:buChar char="•"/>
            </a:pPr>
            <a:endParaRPr lang="en-US" sz="1400" dirty="0" smtClean="0">
              <a:solidFill>
                <a:prstClr val="black"/>
              </a:solidFill>
            </a:endParaRPr>
          </a:p>
          <a:p>
            <a:pPr lvl="1">
              <a:buFont typeface="Arial" pitchFamily="34" charset="0"/>
              <a:buChar char="•"/>
            </a:pPr>
            <a:r>
              <a:rPr lang="en-US" i="1" dirty="0" smtClean="0">
                <a:solidFill>
                  <a:prstClr val="black"/>
                </a:solidFill>
              </a:rPr>
              <a:t>  C</a:t>
            </a:r>
            <a:r>
              <a:rPr lang="x-none" i="1" smtClean="0">
                <a:solidFill>
                  <a:prstClr val="black"/>
                </a:solidFill>
              </a:rPr>
              <a:t>ompliance or non-compliance with company policy, protocol or internal regulations,</a:t>
            </a:r>
            <a:endParaRPr lang="en-US" i="1" dirty="0" smtClean="0">
              <a:solidFill>
                <a:prstClr val="black"/>
              </a:solidFill>
            </a:endParaRPr>
          </a:p>
          <a:p>
            <a:pPr lvl="1">
              <a:buFont typeface="Arial" pitchFamily="34" charset="0"/>
              <a:buChar char="•"/>
            </a:pPr>
            <a:endParaRPr lang="en-US" sz="1400" dirty="0" smtClean="0">
              <a:solidFill>
                <a:prstClr val="black"/>
              </a:solidFill>
            </a:endParaRPr>
          </a:p>
          <a:p>
            <a:pPr lvl="1">
              <a:buFont typeface="Arial" pitchFamily="34" charset="0"/>
              <a:buChar char="•"/>
            </a:pPr>
            <a:r>
              <a:rPr lang="en-US" i="1" dirty="0" smtClean="0">
                <a:solidFill>
                  <a:prstClr val="black"/>
                </a:solidFill>
              </a:rPr>
              <a:t>   C</a:t>
            </a:r>
            <a:r>
              <a:rPr lang="x-none" i="1" smtClean="0">
                <a:solidFill>
                  <a:prstClr val="black"/>
                </a:solidFill>
              </a:rPr>
              <a:t>ompliance or non-compliance with federal, state and local laws and regulations,</a:t>
            </a:r>
            <a:endParaRPr lang="en-US" i="1" dirty="0" smtClean="0">
              <a:solidFill>
                <a:prstClr val="black"/>
              </a:solidFill>
            </a:endParaRPr>
          </a:p>
          <a:p>
            <a:pPr lvl="1">
              <a:buFont typeface="Arial" pitchFamily="34" charset="0"/>
              <a:buChar char="•"/>
            </a:pPr>
            <a:endParaRPr lang="en-US" sz="1400" dirty="0" smtClean="0">
              <a:solidFill>
                <a:prstClr val="black"/>
              </a:solidFill>
            </a:endParaRPr>
          </a:p>
          <a:p>
            <a:pPr lvl="1">
              <a:buFont typeface="Arial" pitchFamily="34" charset="0"/>
              <a:buChar char="•"/>
            </a:pPr>
            <a:r>
              <a:rPr lang="en-US" i="1" dirty="0" smtClean="0">
                <a:solidFill>
                  <a:prstClr val="black"/>
                </a:solidFill>
              </a:rPr>
              <a:t>  T</a:t>
            </a:r>
            <a:r>
              <a:rPr lang="x-none" i="1" smtClean="0">
                <a:solidFill>
                  <a:prstClr val="black"/>
                </a:solidFill>
              </a:rPr>
              <a:t>he fulfillment of contractual obligations,</a:t>
            </a:r>
            <a:endParaRPr lang="en-US" sz="1400" dirty="0" smtClean="0">
              <a:solidFill>
                <a:prstClr val="black"/>
              </a:solidFill>
            </a:endParaRPr>
          </a:p>
          <a:p>
            <a:pPr lvl="1"/>
            <a:r>
              <a:rPr lang="x-none" i="1" smtClean="0">
                <a:solidFill>
                  <a:prstClr val="black"/>
                </a:solidFill>
              </a:rPr>
              <a:t>business ethics.</a:t>
            </a:r>
            <a:endParaRPr lang="en-US" sz="1400" dirty="0" smtClean="0">
              <a:solidFill>
                <a:prstClr val="black"/>
              </a:solidFill>
            </a:endParaRPr>
          </a:p>
          <a:p>
            <a:r>
              <a:rPr lang="x-none" smtClean="0">
                <a:solidFill>
                  <a:prstClr val="black"/>
                </a:solidFill>
              </a:rPr>
              <a:t> </a:t>
            </a:r>
            <a:endParaRPr lang="en-US" sz="1200" dirty="0" smtClean="0">
              <a:solidFill>
                <a:prstClr val="black"/>
              </a:solidFill>
            </a:endParaRPr>
          </a:p>
        </p:txBody>
      </p:sp>
      <p:sp>
        <p:nvSpPr>
          <p:cNvPr id="6" name="TextBox 5"/>
          <p:cNvSpPr txBox="1"/>
          <p:nvPr/>
        </p:nvSpPr>
        <p:spPr>
          <a:xfrm>
            <a:off x="1219200" y="457200"/>
            <a:ext cx="4648200" cy="523220"/>
          </a:xfrm>
          <a:prstGeom prst="rect">
            <a:avLst/>
          </a:prstGeom>
          <a:noFill/>
        </p:spPr>
        <p:txBody>
          <a:bodyPr wrap="square" rtlCol="0">
            <a:spAutoFit/>
          </a:bodyPr>
          <a:lstStyle/>
          <a:p>
            <a:pPr algn="ctr"/>
            <a:r>
              <a:rPr lang="en-US" sz="2800" b="1" dirty="0" err="1" smtClean="0">
                <a:solidFill>
                  <a:prstClr val="black"/>
                </a:solidFill>
              </a:rPr>
              <a:t>CritelliLaw’s</a:t>
            </a:r>
            <a:r>
              <a:rPr lang="en-US" sz="2800" b="1" dirty="0" smtClean="0">
                <a:solidFill>
                  <a:prstClr val="black"/>
                </a:solidFill>
              </a:rPr>
              <a:t>  IPSIG Services</a:t>
            </a:r>
            <a:endParaRPr lang="en-US" sz="2800" b="1" dirty="0">
              <a:solidFill>
                <a:prstClr val="black"/>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609600" y="1447800"/>
            <a:ext cx="5410200" cy="3970318"/>
          </a:xfrm>
          <a:prstGeom prst="rect">
            <a:avLst/>
          </a:prstGeom>
        </p:spPr>
        <p:txBody>
          <a:bodyPr wrap="square">
            <a:spAutoFit/>
          </a:bodyPr>
          <a:lstStyle/>
          <a:p>
            <a:endParaRPr lang="en-US" dirty="0" smtClean="0"/>
          </a:p>
          <a:p>
            <a:r>
              <a:rPr lang="en-US" dirty="0" smtClean="0"/>
              <a:t>Provide objective and independent legal opinions and advice. </a:t>
            </a:r>
          </a:p>
          <a:p>
            <a:endParaRPr lang="en-US" dirty="0" smtClean="0"/>
          </a:p>
          <a:p>
            <a:r>
              <a:rPr lang="en-US" dirty="0" smtClean="0"/>
              <a:t>Review company prepared draft minutes for the board and its committees to ensure completeness and accuracy and where appropriate ensure questions and concerns raised by board members with management are adequately and accurately recorded. </a:t>
            </a:r>
          </a:p>
          <a:p>
            <a:endParaRPr lang="en-US" dirty="0" smtClean="0"/>
          </a:p>
          <a:p>
            <a:r>
              <a:rPr lang="en-US" dirty="0" smtClean="0"/>
              <a:t>Serve to observe the meetings of the committee and its interaction with management, internal auditors, outside auditing firms, and the company’s  compliance and ethics officers. </a:t>
            </a:r>
          </a:p>
        </p:txBody>
      </p:sp>
      <p:sp>
        <p:nvSpPr>
          <p:cNvPr id="7" name="TextBox 6"/>
          <p:cNvSpPr txBox="1"/>
          <p:nvPr/>
        </p:nvSpPr>
        <p:spPr>
          <a:xfrm>
            <a:off x="609600" y="838200"/>
            <a:ext cx="5715000" cy="400110"/>
          </a:xfrm>
          <a:prstGeom prst="rect">
            <a:avLst/>
          </a:prstGeom>
          <a:noFill/>
        </p:spPr>
        <p:txBody>
          <a:bodyPr wrap="square" rtlCol="0">
            <a:spAutoFit/>
          </a:bodyPr>
          <a:lstStyle/>
          <a:p>
            <a:pPr algn="ctr"/>
            <a:r>
              <a:rPr lang="en-US" sz="2000" b="1" dirty="0" smtClean="0"/>
              <a:t> </a:t>
            </a:r>
            <a:r>
              <a:rPr lang="en-US" sz="2000" b="1" dirty="0" err="1" smtClean="0"/>
              <a:t>CritelliLaw’s</a:t>
            </a:r>
            <a:r>
              <a:rPr lang="en-US" sz="2000" b="1" dirty="0" smtClean="0"/>
              <a:t> Sarbanes Oxley Representation</a:t>
            </a:r>
            <a:endParaRPr lang="en-US" sz="2000" b="1" i="1" dirty="0"/>
          </a:p>
        </p:txBody>
      </p:sp>
      <p:grpSp>
        <p:nvGrpSpPr>
          <p:cNvPr id="10" name="Group 9"/>
          <p:cNvGrpSpPr/>
          <p:nvPr/>
        </p:nvGrpSpPr>
        <p:grpSpPr>
          <a:xfrm>
            <a:off x="6629400" y="0"/>
            <a:ext cx="685800" cy="7315200"/>
            <a:chOff x="0" y="0"/>
            <a:chExt cx="685800" cy="7315200"/>
          </a:xfrm>
        </p:grpSpPr>
        <p:sp>
          <p:nvSpPr>
            <p:cNvPr id="11" name="Rectangle 10"/>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228600" y="1295400"/>
            <a:ext cx="6019800" cy="1477328"/>
          </a:xfrm>
          <a:prstGeom prst="rect">
            <a:avLst/>
          </a:prstGeom>
          <a:solidFill>
            <a:schemeClr val="bg1"/>
          </a:solidFill>
        </p:spPr>
        <p:txBody>
          <a:bodyPr wrap="square" rtlCol="0">
            <a:spAutoFit/>
          </a:bodyPr>
          <a:lstStyle/>
          <a:p>
            <a:r>
              <a:rPr lang="en-US" dirty="0" smtClean="0"/>
              <a:t> </a:t>
            </a:r>
          </a:p>
          <a:p>
            <a:endParaRPr lang="en-US" dirty="0" smtClean="0"/>
          </a:p>
          <a:p>
            <a:endParaRPr lang="en-US" dirty="0" smtClean="0"/>
          </a:p>
          <a:p>
            <a:r>
              <a:rPr lang="en-US" dirty="0" smtClean="0"/>
              <a:t> </a:t>
            </a:r>
          </a:p>
          <a:p>
            <a:pPr marL="342900" indent="-342900"/>
            <a:endParaRPr lang="en-US" dirty="0" smtClean="0"/>
          </a:p>
        </p:txBody>
      </p:sp>
      <p:grpSp>
        <p:nvGrpSpPr>
          <p:cNvPr id="2" name="Group 12"/>
          <p:cNvGrpSpPr/>
          <p:nvPr/>
        </p:nvGrpSpPr>
        <p:grpSpPr>
          <a:xfrm>
            <a:off x="0" y="0"/>
            <a:ext cx="685800" cy="7315200"/>
            <a:chOff x="0" y="0"/>
            <a:chExt cx="685800" cy="7315200"/>
          </a:xfrm>
        </p:grpSpPr>
        <p:sp>
          <p:nvSpPr>
            <p:cNvPr id="14" name="Rectangle 13"/>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
        <p:nvSpPr>
          <p:cNvPr id="8194" name="Rectangle 2"/>
          <p:cNvSpPr>
            <a:spLocks noChangeArrowheads="1"/>
          </p:cNvSpPr>
          <p:nvPr/>
        </p:nvSpPr>
        <p:spPr bwMode="auto">
          <a:xfrm>
            <a:off x="0" y="0"/>
            <a:ext cx="241458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990600" y="838200"/>
            <a:ext cx="5791200" cy="5262979"/>
          </a:xfrm>
          <a:prstGeom prst="rect">
            <a:avLst/>
          </a:prstGeom>
        </p:spPr>
        <p:txBody>
          <a:bodyPr wrap="square">
            <a:spAutoFit/>
          </a:bodyPr>
          <a:lstStyle/>
          <a:p>
            <a:r>
              <a:rPr lang="en-US" dirty="0" smtClean="0"/>
              <a:t>Review the company’s  reports  regarding Legal Proceedings and Management Discussion and Analysis. </a:t>
            </a:r>
          </a:p>
          <a:p>
            <a:endParaRPr lang="en-US" dirty="0" smtClean="0"/>
          </a:p>
          <a:p>
            <a:r>
              <a:rPr lang="en-US" dirty="0" smtClean="0"/>
              <a:t>Establish and maintain procedures to ensure continuity  of issues and positions  regarding Board and Audit Committee decision-making. </a:t>
            </a:r>
          </a:p>
          <a:p>
            <a:endParaRPr lang="en-US" dirty="0" smtClean="0"/>
          </a:p>
          <a:p>
            <a:r>
              <a:rPr lang="en-US" dirty="0" smtClean="0"/>
              <a:t>Assist  the Audit Committee in establishing an appropriate procedure regarding complaints , ensuring confidentiality and protection against reprisal.</a:t>
            </a:r>
          </a:p>
          <a:p>
            <a:endParaRPr lang="en-US" dirty="0" smtClean="0"/>
          </a:p>
          <a:p>
            <a:r>
              <a:rPr lang="en-US" dirty="0" smtClean="0"/>
              <a:t>Assist in the preparation of an Audit Committee Charter and/or periodically review the Charter for Sarbanes-Oxley compliance</a:t>
            </a:r>
            <a:r>
              <a:rPr lang="en-US" sz="2400" dirty="0" smtClean="0"/>
              <a:t>.</a:t>
            </a:r>
          </a:p>
          <a:p>
            <a:endParaRPr lang="en-US" sz="2400" dirty="0" smtClean="0"/>
          </a:p>
          <a:p>
            <a:r>
              <a:rPr lang="en-US" dirty="0" smtClean="0"/>
              <a:t>Undertake no engagement, accept no fee or be otherwise influenced by the company or management or engage in activities that will jeopardize our independence.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4678680" cy="1219200"/>
          </a:xfrm>
        </p:spPr>
        <p:txBody>
          <a:bodyPr>
            <a:normAutofit/>
          </a:bodyPr>
          <a:lstStyle/>
          <a:p>
            <a:r>
              <a:rPr lang="en-US" sz="2400" b="1" dirty="0" smtClean="0">
                <a:latin typeface="+mn-lt"/>
              </a:rPr>
              <a:t>Qualifications</a:t>
            </a:r>
            <a:endParaRPr lang="en-US" sz="2400" b="1" dirty="0">
              <a:latin typeface="+mn-lt"/>
            </a:endParaRPr>
          </a:p>
        </p:txBody>
      </p:sp>
      <p:sp>
        <p:nvSpPr>
          <p:cNvPr id="3" name="TextBox 2"/>
          <p:cNvSpPr txBox="1"/>
          <p:nvPr/>
        </p:nvSpPr>
        <p:spPr>
          <a:xfrm>
            <a:off x="457200" y="1066800"/>
            <a:ext cx="5562600" cy="6186309"/>
          </a:xfrm>
          <a:prstGeom prst="rect">
            <a:avLst/>
          </a:prstGeom>
          <a:noFill/>
        </p:spPr>
        <p:txBody>
          <a:bodyPr wrap="square" rtlCol="0">
            <a:spAutoFit/>
          </a:bodyPr>
          <a:lstStyle/>
          <a:p>
            <a:r>
              <a:rPr lang="en-US" dirty="0" smtClean="0"/>
              <a:t>Nick and Tre Critelli are two of five practicing  American lawyers who are also Barristers at the Bar of England  and Wales.  Nick is the past president of the Iowa State Bar Association and the Iowa Academy of Trial Lawyers and a fellow in the American College of Trial Lawyers , the American Board of Trial Advocates and the International Society of Barristers .</a:t>
            </a:r>
          </a:p>
          <a:p>
            <a:endParaRPr lang="en-US" dirty="0" smtClean="0"/>
          </a:p>
          <a:p>
            <a:r>
              <a:rPr lang="en-US" dirty="0" smtClean="0"/>
              <a:t>Tre  is the current Chair of the Iowa  Supreme Court Attorney Discipline Board.  He  is the only Barrister , and one of a very few  American  attorneys to hold the qualification as a certified fraud examiner by the Association of Certified Fraud Examiners.  </a:t>
            </a:r>
          </a:p>
          <a:p>
            <a:endParaRPr lang="en-US" dirty="0" smtClean="0"/>
          </a:p>
          <a:p>
            <a:r>
              <a:rPr lang="en-US" dirty="0" smtClean="0"/>
              <a:t>CritelliLaw serves as independent counsel for many boards and agencies in the public, private and non-profit sectors.    </a:t>
            </a:r>
          </a:p>
          <a:p>
            <a:endParaRPr lang="en-US" dirty="0" smtClean="0"/>
          </a:p>
          <a:p>
            <a:r>
              <a:rPr lang="en-US" dirty="0" smtClean="0"/>
              <a:t>CritelliLaw , PC  is AV rated by Martindale Hubbell and listed in Chambers &amp; Co.  It  was chosen for inclusion in the Best Lawyers in America legal directory. </a:t>
            </a:r>
          </a:p>
          <a:p>
            <a:endParaRPr lang="en-US" dirty="0" smtClean="0"/>
          </a:p>
        </p:txBody>
      </p:sp>
      <p:grpSp>
        <p:nvGrpSpPr>
          <p:cNvPr id="8" name="Group 7"/>
          <p:cNvGrpSpPr/>
          <p:nvPr/>
        </p:nvGrpSpPr>
        <p:grpSpPr>
          <a:xfrm>
            <a:off x="6629400" y="0"/>
            <a:ext cx="685800" cy="7315200"/>
            <a:chOff x="0" y="0"/>
            <a:chExt cx="685800" cy="7315200"/>
          </a:xfrm>
        </p:grpSpPr>
        <p:sp>
          <p:nvSpPr>
            <p:cNvPr id="9" name="Rectangle 8"/>
            <p:cNvSpPr/>
            <p:nvPr/>
          </p:nvSpPr>
          <p:spPr>
            <a:xfrm>
              <a:off x="0" y="0"/>
              <a:ext cx="685800" cy="7315200"/>
            </a:xfrm>
            <a:prstGeom prst="rect">
              <a:avLst/>
            </a:prstGeom>
            <a:solidFill>
              <a:srgbClr val="A71405">
                <a:alpha val="9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1" y="3352800"/>
              <a:ext cx="668130" cy="762000"/>
            </a:xfrm>
            <a:prstGeom prst="rect">
              <a:avLst/>
            </a:prstGeom>
            <a:noFill/>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71405">
            <a:alpha val="89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6583680" cy="1219200"/>
          </a:xfrm>
        </p:spPr>
        <p:txBody>
          <a:bodyPr>
            <a:normAutofit/>
          </a:bodyPr>
          <a:lstStyle/>
          <a:p>
            <a:r>
              <a:rPr lang="en-US" sz="2400" b="1" cap="small" dirty="0" smtClean="0">
                <a:solidFill>
                  <a:schemeClr val="bg1"/>
                </a:solidFill>
                <a:latin typeface="Georgia" pitchFamily="18" charset="0"/>
              </a:rPr>
              <a:t>CritelliLaw,  PC</a:t>
            </a:r>
            <a:endParaRPr lang="en-US" sz="2400" b="1" cap="small" dirty="0">
              <a:solidFill>
                <a:schemeClr val="bg1"/>
              </a:solidFill>
              <a:latin typeface="Georgia" pitchFamily="18" charset="0"/>
            </a:endParaRPr>
          </a:p>
        </p:txBody>
      </p:sp>
      <p:sp>
        <p:nvSpPr>
          <p:cNvPr id="3" name="TextBox 2"/>
          <p:cNvSpPr txBox="1"/>
          <p:nvPr/>
        </p:nvSpPr>
        <p:spPr>
          <a:xfrm>
            <a:off x="457200" y="2286000"/>
            <a:ext cx="6461760" cy="3877985"/>
          </a:xfrm>
          <a:prstGeom prst="rect">
            <a:avLst/>
          </a:prstGeom>
          <a:solidFill>
            <a:schemeClr val="bg1"/>
          </a:solidFill>
        </p:spPr>
        <p:txBody>
          <a:bodyPr wrap="square" rtlCol="0">
            <a:spAutoFit/>
          </a:bodyPr>
          <a:lstStyle/>
          <a:p>
            <a:endParaRPr lang="en-US" sz="1200" dirty="0" smtClean="0">
              <a:latin typeface="Arial Rounded MT Bold" pitchFamily="34" charset="0"/>
            </a:endParaRPr>
          </a:p>
          <a:p>
            <a:r>
              <a:rPr lang="en-US" sz="1200" dirty="0" smtClean="0">
                <a:latin typeface="Arial Rounded MT Bold" pitchFamily="34" charset="0"/>
              </a:rPr>
              <a:t>CritelliLaw may be contacted at:</a:t>
            </a:r>
          </a:p>
          <a:p>
            <a:endParaRPr lang="en-US" sz="1200" dirty="0" smtClean="0">
              <a:latin typeface="Arial Rounded MT Bold" pitchFamily="34" charset="0"/>
            </a:endParaRPr>
          </a:p>
          <a:p>
            <a:r>
              <a:rPr lang="en-US" sz="1200" i="1" dirty="0" smtClean="0">
                <a:latin typeface="Arial Rounded MT Bold" pitchFamily="34" charset="0"/>
              </a:rPr>
              <a:t>In the United States                                                                             In London</a:t>
            </a:r>
          </a:p>
          <a:p>
            <a:endParaRPr lang="en-US" sz="1200" dirty="0" smtClean="0">
              <a:latin typeface="Arial Rounded MT Bold" pitchFamily="34" charset="0"/>
            </a:endParaRPr>
          </a:p>
          <a:p>
            <a:r>
              <a:rPr lang="en-US" sz="1200" dirty="0" smtClean="0">
                <a:latin typeface="Arial Rounded MT Bold" pitchFamily="34" charset="0"/>
              </a:rPr>
              <a:t>317 Sixth Avenue                                                                                 Barristers Chambers</a:t>
            </a:r>
          </a:p>
          <a:p>
            <a:r>
              <a:rPr lang="en-US" sz="1200" dirty="0" smtClean="0">
                <a:latin typeface="Arial Rounded MT Bold" pitchFamily="34" charset="0"/>
              </a:rPr>
              <a:t>Suite 950                                                                                                9 Stone Buildings</a:t>
            </a:r>
          </a:p>
          <a:p>
            <a:r>
              <a:rPr lang="en-US" sz="1200" dirty="0" smtClean="0">
                <a:latin typeface="Arial Rounded MT Bold" pitchFamily="34" charset="0"/>
              </a:rPr>
              <a:t>Des Moines, IA 50309                                                                         Lincoln’s Inn</a:t>
            </a:r>
          </a:p>
          <a:p>
            <a:r>
              <a:rPr lang="en-US" sz="1200" dirty="0" smtClean="0">
                <a:latin typeface="Arial Rounded MT Bold" pitchFamily="34" charset="0"/>
              </a:rPr>
              <a:t>515-243-3122                                                                                        London WC2A 3NN</a:t>
            </a:r>
          </a:p>
          <a:p>
            <a:r>
              <a:rPr lang="en-US" sz="1200" dirty="0" smtClean="0">
                <a:latin typeface="Arial Rounded MT Bold" pitchFamily="34" charset="0"/>
              </a:rPr>
              <a:t> </a:t>
            </a:r>
          </a:p>
          <a:p>
            <a:r>
              <a:rPr lang="en-US" sz="1200" dirty="0" smtClean="0">
                <a:latin typeface="Arial Rounded MT Bold" pitchFamily="34" charset="0"/>
              </a:rPr>
              <a:t>                                                             Counsel@CritelliLaw.com</a:t>
            </a:r>
          </a:p>
          <a:p>
            <a:endParaRPr lang="en-US" sz="1200" dirty="0" smtClean="0">
              <a:latin typeface="Arial Rounded MT Bold" pitchFamily="34" charset="0"/>
            </a:endParaRPr>
          </a:p>
          <a:p>
            <a:r>
              <a:rPr lang="en-US" sz="1200" dirty="0" smtClean="0">
                <a:latin typeface="Arial Rounded MT Bold" pitchFamily="34" charset="0"/>
              </a:rPr>
              <a:t>		                www.CritelliLaw.com</a:t>
            </a:r>
          </a:p>
          <a:p>
            <a:endParaRPr lang="en-US" dirty="0" smtClean="0"/>
          </a:p>
          <a:p>
            <a:endParaRPr lang="en-US" dirty="0" smtClean="0"/>
          </a:p>
          <a:p>
            <a:endParaRPr lang="en-US" dirty="0" smtClean="0"/>
          </a:p>
          <a:p>
            <a:endParaRPr lang="en-US" dirty="0" smtClean="0"/>
          </a:p>
          <a:p>
            <a:r>
              <a:rPr lang="en-US" dirty="0" smtClean="0"/>
              <a:t> </a:t>
            </a:r>
            <a:endParaRPr lang="en-US" dirty="0"/>
          </a:p>
        </p:txBody>
      </p:sp>
      <p:pic>
        <p:nvPicPr>
          <p:cNvPr id="5" name="Picture 2" descr="C:\Documents and Settings\Nick\My Documents\Downloads\Middle Temple Logo.jpg"/>
          <p:cNvPicPr>
            <a:picLocks noChangeAspect="1" noChangeArrowheads="1"/>
          </p:cNvPicPr>
          <p:nvPr/>
        </p:nvPicPr>
        <p:blipFill>
          <a:blip r:embed="rId2" cstate="print"/>
          <a:srcRect/>
          <a:stretch>
            <a:fillRect/>
          </a:stretch>
        </p:blipFill>
        <p:spPr bwMode="auto">
          <a:xfrm>
            <a:off x="609600" y="5334000"/>
            <a:ext cx="515730" cy="588188"/>
          </a:xfrm>
          <a:prstGeom prst="rect">
            <a:avLst/>
          </a:prstGeom>
          <a:noFill/>
        </p:spPr>
      </p:pic>
      <p:sp>
        <p:nvSpPr>
          <p:cNvPr id="6" name="TextBox 5"/>
          <p:cNvSpPr txBox="1"/>
          <p:nvPr/>
        </p:nvSpPr>
        <p:spPr>
          <a:xfrm>
            <a:off x="1219200" y="5410200"/>
            <a:ext cx="5105400" cy="415498"/>
          </a:xfrm>
          <a:prstGeom prst="rect">
            <a:avLst/>
          </a:prstGeom>
          <a:noFill/>
        </p:spPr>
        <p:txBody>
          <a:bodyPr wrap="square" rtlCol="0">
            <a:spAutoFit/>
          </a:bodyPr>
          <a:lstStyle/>
          <a:p>
            <a:r>
              <a:rPr lang="en-US" sz="1050" dirty="0" smtClean="0"/>
              <a:t>This is the crest of the </a:t>
            </a:r>
            <a:r>
              <a:rPr lang="en-US" sz="1050" dirty="0" err="1" smtClean="0"/>
              <a:t>Honourable</a:t>
            </a:r>
            <a:r>
              <a:rPr lang="en-US" sz="1050" dirty="0" smtClean="0"/>
              <a:t> Society</a:t>
            </a:r>
          </a:p>
          <a:p>
            <a:r>
              <a:rPr lang="en-US" sz="1050" dirty="0" smtClean="0"/>
              <a:t> of the Middle Temple, London, our Inn of Court</a:t>
            </a:r>
            <a:endParaRPr lang="en-US" sz="105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820</Words>
  <Application>Microsoft Office PowerPoint</Application>
  <PresentationFormat>Custom</PresentationFormat>
  <Paragraphs>83</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Office Theme</vt:lpstr>
      <vt:lpstr>1_Office Theme</vt:lpstr>
      <vt:lpstr>2_Office Theme</vt:lpstr>
      <vt:lpstr>Slide 1</vt:lpstr>
      <vt:lpstr>Slide 2</vt:lpstr>
      <vt:lpstr>Slide 3</vt:lpstr>
      <vt:lpstr>Slide 4</vt:lpstr>
      <vt:lpstr>Slide 5</vt:lpstr>
      <vt:lpstr>Slide 6</vt:lpstr>
      <vt:lpstr>Slide 7</vt:lpstr>
      <vt:lpstr>Qualifications</vt:lpstr>
      <vt:lpstr>CritelliLaw,  PC</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 Critelli</dc:creator>
  <cp:lastModifiedBy>Nick Critelli</cp:lastModifiedBy>
  <cp:revision>79</cp:revision>
  <dcterms:created xsi:type="dcterms:W3CDTF">2010-04-06T20:05:04Z</dcterms:created>
  <dcterms:modified xsi:type="dcterms:W3CDTF">2010-06-21T16:30:39Z</dcterms:modified>
</cp:coreProperties>
</file>